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4" r:id="rId6"/>
    <p:sldId id="265" r:id="rId7"/>
    <p:sldId id="262" r:id="rId8"/>
    <p:sldId id="263" r:id="rId9"/>
  </p:sldIdLst>
  <p:sldSz cx="9144000" cy="6858000" type="screen4x3"/>
  <p:notesSz cx="7104063" cy="10234613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843" autoAdjust="0"/>
    <p:restoredTop sz="94686"/>
  </p:normalViewPr>
  <p:slideViewPr>
    <p:cSldViewPr snapToGrid="0">
      <p:cViewPr varScale="1">
        <p:scale>
          <a:sx n="110" d="100"/>
          <a:sy n="110" d="100"/>
        </p:scale>
        <p:origin x="-166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2B03CC-29F4-4991-A480-D2EEC5B7544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3AB631CE-F3DF-483B-822C-08715105F7C2}">
      <dgm:prSet phldrT="[Text]"/>
      <dgm:spPr/>
      <dgm:t>
        <a:bodyPr/>
        <a:lstStyle/>
        <a:p>
          <a:r>
            <a:rPr lang="de-DE" dirty="0" smtClean="0"/>
            <a:t>Ca. 800 qm Produktionsfläche</a:t>
          </a:r>
          <a:endParaRPr lang="de-DE" dirty="0"/>
        </a:p>
      </dgm:t>
    </dgm:pt>
    <dgm:pt modelId="{EE00D1CC-46D1-47A6-89F7-57F572B32D93}" type="parTrans" cxnId="{DCC737DA-2EE1-446E-AB75-3B7F7E3F0AEF}">
      <dgm:prSet/>
      <dgm:spPr/>
      <dgm:t>
        <a:bodyPr/>
        <a:lstStyle/>
        <a:p>
          <a:endParaRPr lang="de-DE"/>
        </a:p>
      </dgm:t>
    </dgm:pt>
    <dgm:pt modelId="{27EB5FA6-716E-4A0C-ADAF-C76CFAD6AE52}" type="sibTrans" cxnId="{DCC737DA-2EE1-446E-AB75-3B7F7E3F0AEF}">
      <dgm:prSet/>
      <dgm:spPr/>
      <dgm:t>
        <a:bodyPr/>
        <a:lstStyle/>
        <a:p>
          <a:endParaRPr lang="de-DE"/>
        </a:p>
      </dgm:t>
    </dgm:pt>
    <dgm:pt modelId="{4C495C83-CEE1-4996-A2B1-AACF1247B2EE}">
      <dgm:prSet phldrT="[Text]"/>
      <dgm:spPr/>
      <dgm:t>
        <a:bodyPr/>
        <a:lstStyle/>
        <a:p>
          <a:r>
            <a:rPr lang="de-DE" dirty="0" smtClean="0"/>
            <a:t>8 CNC-Drehmaschinen</a:t>
          </a:r>
          <a:endParaRPr lang="de-DE" dirty="0"/>
        </a:p>
      </dgm:t>
    </dgm:pt>
    <dgm:pt modelId="{76D83A3C-1C5A-41A4-8D24-83DFF02C7A7C}" type="parTrans" cxnId="{D944C1A1-CB68-4189-A326-BB3027881B9E}">
      <dgm:prSet/>
      <dgm:spPr/>
      <dgm:t>
        <a:bodyPr/>
        <a:lstStyle/>
        <a:p>
          <a:endParaRPr lang="de-DE"/>
        </a:p>
      </dgm:t>
    </dgm:pt>
    <dgm:pt modelId="{41CCCA86-0DA0-480D-822A-5FF10EF74E3A}" type="sibTrans" cxnId="{D944C1A1-CB68-4189-A326-BB3027881B9E}">
      <dgm:prSet/>
      <dgm:spPr/>
      <dgm:t>
        <a:bodyPr/>
        <a:lstStyle/>
        <a:p>
          <a:endParaRPr lang="de-DE"/>
        </a:p>
      </dgm:t>
    </dgm:pt>
    <dgm:pt modelId="{77BD35BB-C24A-4C57-B91B-2BA4AA6690CF}">
      <dgm:prSet phldrT="[Text]"/>
      <dgm:spPr/>
      <dgm:t>
        <a:bodyPr/>
        <a:lstStyle/>
        <a:p>
          <a:r>
            <a:rPr lang="de-DE" dirty="0" smtClean="0"/>
            <a:t>Drehdurchmesser 6-65mm</a:t>
          </a:r>
        </a:p>
      </dgm:t>
    </dgm:pt>
    <dgm:pt modelId="{46F5CBEB-79C0-4CC9-AA72-CE45E15912EA}" type="parTrans" cxnId="{82A3D1EA-05B5-4930-94A7-AABA1DD54CAE}">
      <dgm:prSet/>
      <dgm:spPr/>
      <dgm:t>
        <a:bodyPr/>
        <a:lstStyle/>
        <a:p>
          <a:endParaRPr lang="de-DE"/>
        </a:p>
      </dgm:t>
    </dgm:pt>
    <dgm:pt modelId="{B518DA72-E777-4010-B227-1D160D04E21D}" type="sibTrans" cxnId="{82A3D1EA-05B5-4930-94A7-AABA1DD54CAE}">
      <dgm:prSet/>
      <dgm:spPr/>
      <dgm:t>
        <a:bodyPr/>
        <a:lstStyle/>
        <a:p>
          <a:endParaRPr lang="de-DE"/>
        </a:p>
      </dgm:t>
    </dgm:pt>
    <dgm:pt modelId="{FEAFA41A-DEF9-4EBD-957E-2001D89E7C93}" type="pres">
      <dgm:prSet presAssocID="{B72B03CC-29F4-4991-A480-D2EEC5B7544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CA4FC352-5866-4286-BBD6-E1083F8BD3E3}" type="pres">
      <dgm:prSet presAssocID="{3AB631CE-F3DF-483B-822C-08715105F7C2}" presName="parentLin" presStyleCnt="0"/>
      <dgm:spPr/>
    </dgm:pt>
    <dgm:pt modelId="{4423DB66-6A6E-40A5-BD30-C466DCDE2388}" type="pres">
      <dgm:prSet presAssocID="{3AB631CE-F3DF-483B-822C-08715105F7C2}" presName="parentLeftMargin" presStyleLbl="node1" presStyleIdx="0" presStyleCnt="3"/>
      <dgm:spPr/>
      <dgm:t>
        <a:bodyPr/>
        <a:lstStyle/>
        <a:p>
          <a:endParaRPr lang="de-DE"/>
        </a:p>
      </dgm:t>
    </dgm:pt>
    <dgm:pt modelId="{A2BB6E6D-8E3B-4D7C-BB62-1D1A68BD52B5}" type="pres">
      <dgm:prSet presAssocID="{3AB631CE-F3DF-483B-822C-08715105F7C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D1E2FF5-6459-4B81-A098-257801F92F77}" type="pres">
      <dgm:prSet presAssocID="{3AB631CE-F3DF-483B-822C-08715105F7C2}" presName="negativeSpace" presStyleCnt="0"/>
      <dgm:spPr/>
    </dgm:pt>
    <dgm:pt modelId="{618047C0-3DCD-4024-88E3-063227A791AE}" type="pres">
      <dgm:prSet presAssocID="{3AB631CE-F3DF-483B-822C-08715105F7C2}" presName="childText" presStyleLbl="conFgAcc1" presStyleIdx="0" presStyleCnt="3">
        <dgm:presLayoutVars>
          <dgm:bulletEnabled val="1"/>
        </dgm:presLayoutVars>
      </dgm:prSet>
      <dgm:spPr/>
    </dgm:pt>
    <dgm:pt modelId="{0349EDBA-DCCB-4CEE-8ADA-286182F3A0D2}" type="pres">
      <dgm:prSet presAssocID="{27EB5FA6-716E-4A0C-ADAF-C76CFAD6AE52}" presName="spaceBetweenRectangles" presStyleCnt="0"/>
      <dgm:spPr/>
    </dgm:pt>
    <dgm:pt modelId="{1F3942C2-A47A-40EB-AAD5-221756379659}" type="pres">
      <dgm:prSet presAssocID="{4C495C83-CEE1-4996-A2B1-AACF1247B2EE}" presName="parentLin" presStyleCnt="0"/>
      <dgm:spPr/>
    </dgm:pt>
    <dgm:pt modelId="{781F7BDA-B54F-4BB3-A208-53A98C63C616}" type="pres">
      <dgm:prSet presAssocID="{4C495C83-CEE1-4996-A2B1-AACF1247B2EE}" presName="parentLeftMargin" presStyleLbl="node1" presStyleIdx="0" presStyleCnt="3"/>
      <dgm:spPr/>
      <dgm:t>
        <a:bodyPr/>
        <a:lstStyle/>
        <a:p>
          <a:endParaRPr lang="de-DE"/>
        </a:p>
      </dgm:t>
    </dgm:pt>
    <dgm:pt modelId="{261C5D30-C2E8-44FB-BBA5-265EDCB994A1}" type="pres">
      <dgm:prSet presAssocID="{4C495C83-CEE1-4996-A2B1-AACF1247B2EE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ECC2FA3-7391-4A10-B995-5253C3EEBDBE}" type="pres">
      <dgm:prSet presAssocID="{4C495C83-CEE1-4996-A2B1-AACF1247B2EE}" presName="negativeSpace" presStyleCnt="0"/>
      <dgm:spPr/>
    </dgm:pt>
    <dgm:pt modelId="{1492E62D-F786-443D-BF55-152C88B5FF22}" type="pres">
      <dgm:prSet presAssocID="{4C495C83-CEE1-4996-A2B1-AACF1247B2EE}" presName="childText" presStyleLbl="conFgAcc1" presStyleIdx="1" presStyleCnt="3">
        <dgm:presLayoutVars>
          <dgm:bulletEnabled val="1"/>
        </dgm:presLayoutVars>
      </dgm:prSet>
      <dgm:spPr/>
    </dgm:pt>
    <dgm:pt modelId="{46E03A7F-ABA8-46FB-9952-456311F617CB}" type="pres">
      <dgm:prSet presAssocID="{41CCCA86-0DA0-480D-822A-5FF10EF74E3A}" presName="spaceBetweenRectangles" presStyleCnt="0"/>
      <dgm:spPr/>
    </dgm:pt>
    <dgm:pt modelId="{528F82DB-D3F8-4C08-BE02-781755D27E74}" type="pres">
      <dgm:prSet presAssocID="{77BD35BB-C24A-4C57-B91B-2BA4AA6690CF}" presName="parentLin" presStyleCnt="0"/>
      <dgm:spPr/>
    </dgm:pt>
    <dgm:pt modelId="{FFB43E1B-298D-4FD6-AAD0-30E13B162404}" type="pres">
      <dgm:prSet presAssocID="{77BD35BB-C24A-4C57-B91B-2BA4AA6690CF}" presName="parentLeftMargin" presStyleLbl="node1" presStyleIdx="1" presStyleCnt="3"/>
      <dgm:spPr/>
      <dgm:t>
        <a:bodyPr/>
        <a:lstStyle/>
        <a:p>
          <a:endParaRPr lang="de-DE"/>
        </a:p>
      </dgm:t>
    </dgm:pt>
    <dgm:pt modelId="{80DC15E3-860A-4E2D-B9B6-B0C814715406}" type="pres">
      <dgm:prSet presAssocID="{77BD35BB-C24A-4C57-B91B-2BA4AA6690C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2B2364C1-22BB-4089-9093-64D5D830E379}" type="pres">
      <dgm:prSet presAssocID="{77BD35BB-C24A-4C57-B91B-2BA4AA6690CF}" presName="negativeSpace" presStyleCnt="0"/>
      <dgm:spPr/>
    </dgm:pt>
    <dgm:pt modelId="{D189D93E-145F-4AFE-B5D6-6D43A12C5344}" type="pres">
      <dgm:prSet presAssocID="{77BD35BB-C24A-4C57-B91B-2BA4AA6690C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26D60C4-FD26-4823-A868-F0951BF00D86}" type="presOf" srcId="{77BD35BB-C24A-4C57-B91B-2BA4AA6690CF}" destId="{80DC15E3-860A-4E2D-B9B6-B0C814715406}" srcOrd="1" destOrd="0" presId="urn:microsoft.com/office/officeart/2005/8/layout/list1"/>
    <dgm:cxn modelId="{D944C1A1-CB68-4189-A326-BB3027881B9E}" srcId="{B72B03CC-29F4-4991-A480-D2EEC5B75443}" destId="{4C495C83-CEE1-4996-A2B1-AACF1247B2EE}" srcOrd="1" destOrd="0" parTransId="{76D83A3C-1C5A-41A4-8D24-83DFF02C7A7C}" sibTransId="{41CCCA86-0DA0-480D-822A-5FF10EF74E3A}"/>
    <dgm:cxn modelId="{DF169753-ED73-476E-A3FF-DCFCFDF592A7}" type="presOf" srcId="{77BD35BB-C24A-4C57-B91B-2BA4AA6690CF}" destId="{FFB43E1B-298D-4FD6-AAD0-30E13B162404}" srcOrd="0" destOrd="0" presId="urn:microsoft.com/office/officeart/2005/8/layout/list1"/>
    <dgm:cxn modelId="{F348310C-2BCF-40F9-9E15-963EA7C1C087}" type="presOf" srcId="{4C495C83-CEE1-4996-A2B1-AACF1247B2EE}" destId="{261C5D30-C2E8-44FB-BBA5-265EDCB994A1}" srcOrd="1" destOrd="0" presId="urn:microsoft.com/office/officeart/2005/8/layout/list1"/>
    <dgm:cxn modelId="{F4D80C46-81F5-4736-84BD-A5979F533657}" type="presOf" srcId="{3AB631CE-F3DF-483B-822C-08715105F7C2}" destId="{4423DB66-6A6E-40A5-BD30-C466DCDE2388}" srcOrd="0" destOrd="0" presId="urn:microsoft.com/office/officeart/2005/8/layout/list1"/>
    <dgm:cxn modelId="{B11595FC-FDDB-42B9-BBC8-893002DA222D}" type="presOf" srcId="{B72B03CC-29F4-4991-A480-D2EEC5B75443}" destId="{FEAFA41A-DEF9-4EBD-957E-2001D89E7C93}" srcOrd="0" destOrd="0" presId="urn:microsoft.com/office/officeart/2005/8/layout/list1"/>
    <dgm:cxn modelId="{36F406FD-24E7-447B-B931-911639F457E8}" type="presOf" srcId="{4C495C83-CEE1-4996-A2B1-AACF1247B2EE}" destId="{781F7BDA-B54F-4BB3-A208-53A98C63C616}" srcOrd="0" destOrd="0" presId="urn:microsoft.com/office/officeart/2005/8/layout/list1"/>
    <dgm:cxn modelId="{DCC737DA-2EE1-446E-AB75-3B7F7E3F0AEF}" srcId="{B72B03CC-29F4-4991-A480-D2EEC5B75443}" destId="{3AB631CE-F3DF-483B-822C-08715105F7C2}" srcOrd="0" destOrd="0" parTransId="{EE00D1CC-46D1-47A6-89F7-57F572B32D93}" sibTransId="{27EB5FA6-716E-4A0C-ADAF-C76CFAD6AE52}"/>
    <dgm:cxn modelId="{F31EB99E-E901-46A5-8E65-AE81F1839B6A}" type="presOf" srcId="{3AB631CE-F3DF-483B-822C-08715105F7C2}" destId="{A2BB6E6D-8E3B-4D7C-BB62-1D1A68BD52B5}" srcOrd="1" destOrd="0" presId="urn:microsoft.com/office/officeart/2005/8/layout/list1"/>
    <dgm:cxn modelId="{82A3D1EA-05B5-4930-94A7-AABA1DD54CAE}" srcId="{B72B03CC-29F4-4991-A480-D2EEC5B75443}" destId="{77BD35BB-C24A-4C57-B91B-2BA4AA6690CF}" srcOrd="2" destOrd="0" parTransId="{46F5CBEB-79C0-4CC9-AA72-CE45E15912EA}" sibTransId="{B518DA72-E777-4010-B227-1D160D04E21D}"/>
    <dgm:cxn modelId="{3C089025-A45E-4ACD-BB26-E357C73316E9}" type="presParOf" srcId="{FEAFA41A-DEF9-4EBD-957E-2001D89E7C93}" destId="{CA4FC352-5866-4286-BBD6-E1083F8BD3E3}" srcOrd="0" destOrd="0" presId="urn:microsoft.com/office/officeart/2005/8/layout/list1"/>
    <dgm:cxn modelId="{DED97214-BD81-40E9-83E6-96829A819A43}" type="presParOf" srcId="{CA4FC352-5866-4286-BBD6-E1083F8BD3E3}" destId="{4423DB66-6A6E-40A5-BD30-C466DCDE2388}" srcOrd="0" destOrd="0" presId="urn:microsoft.com/office/officeart/2005/8/layout/list1"/>
    <dgm:cxn modelId="{EE1E159F-0F6E-4B24-9E4C-EFB17BFC9E30}" type="presParOf" srcId="{CA4FC352-5866-4286-BBD6-E1083F8BD3E3}" destId="{A2BB6E6D-8E3B-4D7C-BB62-1D1A68BD52B5}" srcOrd="1" destOrd="0" presId="urn:microsoft.com/office/officeart/2005/8/layout/list1"/>
    <dgm:cxn modelId="{3069F382-FD07-4609-A105-1160466ABEB9}" type="presParOf" srcId="{FEAFA41A-DEF9-4EBD-957E-2001D89E7C93}" destId="{ED1E2FF5-6459-4B81-A098-257801F92F77}" srcOrd="1" destOrd="0" presId="urn:microsoft.com/office/officeart/2005/8/layout/list1"/>
    <dgm:cxn modelId="{A4645ED0-984A-4E93-9E0E-E3BC6A08D719}" type="presParOf" srcId="{FEAFA41A-DEF9-4EBD-957E-2001D89E7C93}" destId="{618047C0-3DCD-4024-88E3-063227A791AE}" srcOrd="2" destOrd="0" presId="urn:microsoft.com/office/officeart/2005/8/layout/list1"/>
    <dgm:cxn modelId="{87A87E45-6F95-459B-A980-F4D09CCF22E5}" type="presParOf" srcId="{FEAFA41A-DEF9-4EBD-957E-2001D89E7C93}" destId="{0349EDBA-DCCB-4CEE-8ADA-286182F3A0D2}" srcOrd="3" destOrd="0" presId="urn:microsoft.com/office/officeart/2005/8/layout/list1"/>
    <dgm:cxn modelId="{F61E5295-5F45-4EFC-89C5-023B4B71432C}" type="presParOf" srcId="{FEAFA41A-DEF9-4EBD-957E-2001D89E7C93}" destId="{1F3942C2-A47A-40EB-AAD5-221756379659}" srcOrd="4" destOrd="0" presId="urn:microsoft.com/office/officeart/2005/8/layout/list1"/>
    <dgm:cxn modelId="{AC123A60-C225-4449-B829-4A2841626170}" type="presParOf" srcId="{1F3942C2-A47A-40EB-AAD5-221756379659}" destId="{781F7BDA-B54F-4BB3-A208-53A98C63C616}" srcOrd="0" destOrd="0" presId="urn:microsoft.com/office/officeart/2005/8/layout/list1"/>
    <dgm:cxn modelId="{4F1C8641-F655-4132-8DB5-848425DE8E50}" type="presParOf" srcId="{1F3942C2-A47A-40EB-AAD5-221756379659}" destId="{261C5D30-C2E8-44FB-BBA5-265EDCB994A1}" srcOrd="1" destOrd="0" presId="urn:microsoft.com/office/officeart/2005/8/layout/list1"/>
    <dgm:cxn modelId="{F401B59E-3A07-4E9E-B389-9CBB5BFCEDFB}" type="presParOf" srcId="{FEAFA41A-DEF9-4EBD-957E-2001D89E7C93}" destId="{9ECC2FA3-7391-4A10-B995-5253C3EEBDBE}" srcOrd="5" destOrd="0" presId="urn:microsoft.com/office/officeart/2005/8/layout/list1"/>
    <dgm:cxn modelId="{EA729CEF-6A69-4E0F-8C2B-12A904790CB2}" type="presParOf" srcId="{FEAFA41A-DEF9-4EBD-957E-2001D89E7C93}" destId="{1492E62D-F786-443D-BF55-152C88B5FF22}" srcOrd="6" destOrd="0" presId="urn:microsoft.com/office/officeart/2005/8/layout/list1"/>
    <dgm:cxn modelId="{99867FD2-11F9-4D15-BA07-6F6323DE9218}" type="presParOf" srcId="{FEAFA41A-DEF9-4EBD-957E-2001D89E7C93}" destId="{46E03A7F-ABA8-46FB-9952-456311F617CB}" srcOrd="7" destOrd="0" presId="urn:microsoft.com/office/officeart/2005/8/layout/list1"/>
    <dgm:cxn modelId="{AF2BAD92-C353-4413-B3E4-F77DF15DF69D}" type="presParOf" srcId="{FEAFA41A-DEF9-4EBD-957E-2001D89E7C93}" destId="{528F82DB-D3F8-4C08-BE02-781755D27E74}" srcOrd="8" destOrd="0" presId="urn:microsoft.com/office/officeart/2005/8/layout/list1"/>
    <dgm:cxn modelId="{BD79CF57-8970-4548-A2F1-17D86FDC826A}" type="presParOf" srcId="{528F82DB-D3F8-4C08-BE02-781755D27E74}" destId="{FFB43E1B-298D-4FD6-AAD0-30E13B162404}" srcOrd="0" destOrd="0" presId="urn:microsoft.com/office/officeart/2005/8/layout/list1"/>
    <dgm:cxn modelId="{08E293F9-535C-435C-9C58-2E4AB8218474}" type="presParOf" srcId="{528F82DB-D3F8-4C08-BE02-781755D27E74}" destId="{80DC15E3-860A-4E2D-B9B6-B0C814715406}" srcOrd="1" destOrd="0" presId="urn:microsoft.com/office/officeart/2005/8/layout/list1"/>
    <dgm:cxn modelId="{474391E4-657C-493B-A16F-5360121969EB}" type="presParOf" srcId="{FEAFA41A-DEF9-4EBD-957E-2001D89E7C93}" destId="{2B2364C1-22BB-4089-9093-64D5D830E379}" srcOrd="9" destOrd="0" presId="urn:microsoft.com/office/officeart/2005/8/layout/list1"/>
    <dgm:cxn modelId="{DC6F299F-25AB-442E-8A72-ECCB6A2FEDF5}" type="presParOf" srcId="{FEAFA41A-DEF9-4EBD-957E-2001D89E7C93}" destId="{D189D93E-145F-4AFE-B5D6-6D43A12C5344}" srcOrd="10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Shape 325"/>
          <p:cNvSpPr>
            <a:spLocks noGrp="1" noRot="1" noChangeAspect="1"/>
          </p:cNvSpPr>
          <p:nvPr>
            <p:ph type="sldImg"/>
          </p:nvPr>
        </p:nvSpPr>
        <p:spPr>
          <a:xfrm>
            <a:off x="995363" y="768350"/>
            <a:ext cx="5113337" cy="3836988"/>
          </a:xfrm>
          <a:prstGeom prst="rect">
            <a:avLst/>
          </a:prstGeom>
        </p:spPr>
        <p:txBody>
          <a:bodyPr lIns="99075" tIns="49538" rIns="99075" bIns="49538"/>
          <a:lstStyle/>
          <a:p>
            <a:endParaRPr/>
          </a:p>
        </p:txBody>
      </p:sp>
      <p:sp>
        <p:nvSpPr>
          <p:cNvPr id="326" name="Shape 326"/>
          <p:cNvSpPr>
            <a:spLocks noGrp="1"/>
          </p:cNvSpPr>
          <p:nvPr>
            <p:ph type="body" sz="quarter" idx="1"/>
          </p:nvPr>
        </p:nvSpPr>
        <p:spPr>
          <a:xfrm>
            <a:off x="947209" y="4861441"/>
            <a:ext cx="5209646" cy="4605576"/>
          </a:xfrm>
          <a:prstGeom prst="rect">
            <a:avLst/>
          </a:prstGeom>
        </p:spPr>
        <p:txBody>
          <a:bodyPr lIns="99075" tIns="49538" rIns="99075" bIns="49538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1712398252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hape 334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35" name="Shape 335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Basis Protokoll EB</a:t>
            </a:r>
          </a:p>
          <a:p>
            <a:r>
              <a:t>Unterstützung bei Finanzierung</a:t>
            </a:r>
          </a:p>
        </p:txBody>
      </p:sp>
    </p:spTree>
    <p:extLst>
      <p:ext uri="{BB962C8B-B14F-4D97-AF65-F5344CB8AC3E}">
        <p14:creationId xmlns:p14="http://schemas.microsoft.com/office/powerpoint/2010/main" xmlns="" val="30761815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46" name="Shape 34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Basis Protokoll EB</a:t>
            </a:r>
          </a:p>
          <a:p>
            <a:r>
              <a:t>Unterstützung bei Finanzierung</a:t>
            </a:r>
          </a:p>
        </p:txBody>
      </p:sp>
    </p:spTree>
    <p:extLst>
      <p:ext uri="{BB962C8B-B14F-4D97-AF65-F5344CB8AC3E}">
        <p14:creationId xmlns:p14="http://schemas.microsoft.com/office/powerpoint/2010/main" xmlns="" val="7265989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Shape 356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57" name="Shape 35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10817760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Shape 367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68" name="Shape 368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28738304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Shape 399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00" name="Shape 400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1427452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text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2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3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93" name="Textebene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94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eltext"/>
          <p:cNvSpPr txBox="1">
            <a:spLocks noGrp="1"/>
          </p:cNvSpPr>
          <p:nvPr>
            <p:ph type="title"/>
          </p:nvPr>
        </p:nvSpPr>
        <p:spPr>
          <a:xfrm>
            <a:off x="6629400" y="274638"/>
            <a:ext cx="2057400" cy="5851526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02" name="Textebene 1…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03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1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iteltext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19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20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28" name="Textebene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29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iteltext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Titeltext</a:t>
            </a:r>
          </a:p>
        </p:txBody>
      </p:sp>
      <p:sp>
        <p:nvSpPr>
          <p:cNvPr id="137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38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46" name="Textebene 1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4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55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56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15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16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21" name="Textebene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2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Titeltext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Titeltext</a:t>
            </a:r>
          </a:p>
        </p:txBody>
      </p:sp>
      <p:sp>
        <p:nvSpPr>
          <p:cNvPr id="180" name="Textebene 1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81" name="Textplatzhalter 3"/>
          <p:cNvSpPr>
            <a:spLocks noGrp="1"/>
          </p:cNvSpPr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182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Titeltext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Titeltext</a:t>
            </a:r>
          </a:p>
        </p:txBody>
      </p:sp>
      <p:sp>
        <p:nvSpPr>
          <p:cNvPr id="190" name="Bildplatzhalter 2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91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192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200" name="Textebene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0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Titeltext"/>
          <p:cNvSpPr txBox="1">
            <a:spLocks noGrp="1"/>
          </p:cNvSpPr>
          <p:nvPr>
            <p:ph type="title"/>
          </p:nvPr>
        </p:nvSpPr>
        <p:spPr>
          <a:xfrm>
            <a:off x="6629400" y="274638"/>
            <a:ext cx="2057400" cy="5851526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209" name="Textebene 1…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10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Titeltext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218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19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227" name="Textebene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28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Titeltext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Titeltext</a:t>
            </a:r>
          </a:p>
        </p:txBody>
      </p:sp>
      <p:sp>
        <p:nvSpPr>
          <p:cNvPr id="236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3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245" name="Textebene 1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46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254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55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256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264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eltext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Titeltext</a:t>
            </a:r>
          </a:p>
        </p:txBody>
      </p:sp>
      <p:sp>
        <p:nvSpPr>
          <p:cNvPr id="30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3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Titeltext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Titeltext</a:t>
            </a:r>
          </a:p>
        </p:txBody>
      </p:sp>
      <p:sp>
        <p:nvSpPr>
          <p:cNvPr id="279" name="Textebene 1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80" name="Textplatzhalter 3"/>
          <p:cNvSpPr>
            <a:spLocks noGrp="1"/>
          </p:cNvSpPr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28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Titeltext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Titeltext</a:t>
            </a:r>
          </a:p>
        </p:txBody>
      </p:sp>
      <p:sp>
        <p:nvSpPr>
          <p:cNvPr id="289" name="Bildplatzhalter 2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290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29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299" name="Textebene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300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Titeltext"/>
          <p:cNvSpPr txBox="1">
            <a:spLocks noGrp="1"/>
          </p:cNvSpPr>
          <p:nvPr>
            <p:ph type="title"/>
          </p:nvPr>
        </p:nvSpPr>
        <p:spPr>
          <a:xfrm>
            <a:off x="6629400" y="274638"/>
            <a:ext cx="2057400" cy="5851526"/>
          </a:xfrm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308" name="Textebene 1…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6019800" cy="5851526"/>
          </a:xfrm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309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Titeltext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914507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t>Titeltext</a:t>
            </a:r>
          </a:p>
        </p:txBody>
      </p:sp>
      <p:pic>
        <p:nvPicPr>
          <p:cNvPr id="317" name="Grafik 8" descr="Grafik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6309319"/>
            <a:ext cx="504055" cy="472268"/>
          </a:xfrm>
          <a:prstGeom prst="rect">
            <a:avLst/>
          </a:prstGeom>
          <a:ln w="12700">
            <a:miter lim="400000"/>
          </a:ln>
        </p:spPr>
      </p:pic>
      <p:sp>
        <p:nvSpPr>
          <p:cNvPr id="318" name="Gerade Verbindung 12"/>
          <p:cNvSpPr/>
          <p:nvPr/>
        </p:nvSpPr>
        <p:spPr>
          <a:xfrm>
            <a:off x="395535" y="6237311"/>
            <a:ext cx="8280922" cy="1"/>
          </a:xfrm>
          <a:prstGeom prst="line">
            <a:avLst/>
          </a:prstGeom>
          <a:ln w="28575">
            <a:solidFill>
              <a:srgbClr val="40404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19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6468258" y="6423542"/>
            <a:ext cx="263983" cy="26924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39" name="Textebene 1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0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48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9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el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Titeltext</a:t>
            </a:r>
          </a:p>
        </p:txBody>
      </p:sp>
      <p:sp>
        <p:nvSpPr>
          <p:cNvPr id="58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eltext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Titeltext</a:t>
            </a:r>
          </a:p>
        </p:txBody>
      </p:sp>
      <p:sp>
        <p:nvSpPr>
          <p:cNvPr id="73" name="Textebene 1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74" name="Textplatzhalter 3"/>
          <p:cNvSpPr>
            <a:spLocks noGrp="1"/>
          </p:cNvSpPr>
          <p:nvPr>
            <p:ph type="body" sz="half" idx="13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7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eltext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Titeltext</a:t>
            </a:r>
          </a:p>
        </p:txBody>
      </p:sp>
      <p:sp>
        <p:nvSpPr>
          <p:cNvPr id="83" name="Bildplatzhalter 2"/>
          <p:cNvSpPr>
            <a:spLocks noGrp="1"/>
          </p:cNvSpPr>
          <p:nvPr>
            <p:ph type="pic" sz="half" idx="13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Textebene 1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8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xt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Titeltext</a:t>
            </a:r>
          </a:p>
        </p:txBody>
      </p:sp>
      <p:sp>
        <p:nvSpPr>
          <p:cNvPr id="3" name="Textebene 1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Textebene 1</a:t>
            </a:r>
          </a:p>
          <a:p>
            <a:pPr lvl="1"/>
            <a:r>
              <a:t>Textebene 2</a:t>
            </a:r>
          </a:p>
          <a:p>
            <a:pPr lvl="2"/>
            <a:r>
              <a:t>Textebene 3</a:t>
            </a:r>
          </a:p>
          <a:p>
            <a:pPr lvl="3"/>
            <a:r>
              <a:t>Textebene 4</a:t>
            </a:r>
          </a:p>
          <a:p>
            <a:pPr lvl="4"/>
            <a:r>
              <a:t>Textebene 5</a:t>
            </a:r>
          </a:p>
        </p:txBody>
      </p:sp>
      <p:sp>
        <p:nvSpPr>
          <p:cNvPr id="4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8422818" y="6404292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rPr/>
              <a:pPr/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clk-metall.d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7.png"/><Relationship Id="rId5" Type="http://schemas.openxmlformats.org/officeDocument/2006/relationships/hyperlink" Target="http://www.clk-metall.de/" TargetMode="External"/><Relationship Id="rId4" Type="http://schemas.openxmlformats.org/officeDocument/2006/relationships/hyperlink" Target="mailto:invoice@clk-metall.d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Foliennummernplatzhalter 9"/>
          <p:cNvSpPr txBox="1">
            <a:spLocks noGrp="1"/>
          </p:cNvSpPr>
          <p:nvPr>
            <p:ph type="sldNum" sz="quarter" idx="4294967295"/>
          </p:nvPr>
        </p:nvSpPr>
        <p:spPr>
          <a:xfrm>
            <a:off x="8502739" y="6404292"/>
            <a:ext cx="184061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329" name="Gerade Verbindung 6"/>
          <p:cNvSpPr/>
          <p:nvPr/>
        </p:nvSpPr>
        <p:spPr>
          <a:xfrm flipV="1">
            <a:off x="323998" y="973015"/>
            <a:ext cx="5338247" cy="7714"/>
          </a:xfrm>
          <a:prstGeom prst="line">
            <a:avLst/>
          </a:prstGeom>
          <a:ln w="28575">
            <a:solidFill>
              <a:srgbClr val="80808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30" name="Gerade Verbindung 11"/>
          <p:cNvSpPr/>
          <p:nvPr/>
        </p:nvSpPr>
        <p:spPr>
          <a:xfrm>
            <a:off x="324000" y="6309319"/>
            <a:ext cx="8609092" cy="1"/>
          </a:xfrm>
          <a:prstGeom prst="line">
            <a:avLst/>
          </a:prstGeom>
          <a:ln w="28575">
            <a:solidFill>
              <a:srgbClr val="80808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31" name="Textfeld 13"/>
          <p:cNvSpPr txBox="1"/>
          <p:nvPr/>
        </p:nvSpPr>
        <p:spPr>
          <a:xfrm>
            <a:off x="304102" y="1358719"/>
            <a:ext cx="7848402" cy="4209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50000"/>
              </a:lnSpc>
              <a:defRPr sz="1600" b="1"/>
            </a:pPr>
            <a:endParaRPr lang="de-DE" dirty="0"/>
          </a:p>
          <a:p>
            <a:pPr>
              <a:lnSpc>
                <a:spcPct val="150000"/>
              </a:lnSpc>
              <a:defRPr sz="1600" b="1"/>
            </a:pPr>
            <a:endParaRPr lang="de-DE" dirty="0"/>
          </a:p>
          <a:p>
            <a:pPr>
              <a:lnSpc>
                <a:spcPct val="150000"/>
              </a:lnSpc>
              <a:defRPr sz="1600" b="1"/>
            </a:pPr>
            <a:endParaRPr lang="de-DE" dirty="0"/>
          </a:p>
          <a:p>
            <a:pPr>
              <a:lnSpc>
                <a:spcPct val="150000"/>
              </a:lnSpc>
              <a:defRPr sz="1600" b="1"/>
            </a:pPr>
            <a:r>
              <a:rPr lang="de-DE" sz="2000" dirty="0"/>
              <a:t>Unternehmenspräsentation</a:t>
            </a:r>
          </a:p>
          <a:p>
            <a:pPr>
              <a:lnSpc>
                <a:spcPct val="150000"/>
              </a:lnSpc>
              <a:defRPr sz="1600" b="1"/>
            </a:pPr>
            <a:endParaRPr lang="de-DE" dirty="0"/>
          </a:p>
          <a:p>
            <a:pPr>
              <a:lnSpc>
                <a:spcPct val="150000"/>
              </a:lnSpc>
              <a:defRPr sz="1600" b="1"/>
            </a:pPr>
            <a:r>
              <a:rPr lang="de-DE" dirty="0"/>
              <a:t>CLK Metall GmbH</a:t>
            </a:r>
          </a:p>
          <a:p>
            <a:pPr>
              <a:lnSpc>
                <a:spcPct val="150000"/>
              </a:lnSpc>
              <a:defRPr sz="1600" b="1"/>
            </a:pPr>
            <a:r>
              <a:rPr lang="de-DE" dirty="0"/>
              <a:t>St. Georgsweg 6</a:t>
            </a:r>
          </a:p>
          <a:p>
            <a:pPr>
              <a:lnSpc>
                <a:spcPct val="150000"/>
              </a:lnSpc>
              <a:defRPr sz="1600" b="1"/>
            </a:pPr>
            <a:r>
              <a:rPr lang="de-DE" dirty="0"/>
              <a:t>74831 Gundelsheim</a:t>
            </a:r>
            <a:endParaRPr dirty="0"/>
          </a:p>
          <a:p>
            <a:pPr>
              <a:lnSpc>
                <a:spcPct val="150000"/>
              </a:lnSpc>
              <a:defRPr sz="1600"/>
            </a:pPr>
            <a:endParaRPr dirty="0"/>
          </a:p>
          <a:p>
            <a:pPr>
              <a:lnSpc>
                <a:spcPct val="150000"/>
              </a:lnSpc>
              <a:defRPr sz="1600"/>
            </a:pPr>
            <a:endParaRPr dirty="0"/>
          </a:p>
          <a:p>
            <a:pPr>
              <a:lnSpc>
                <a:spcPct val="150000"/>
              </a:lnSpc>
              <a:defRPr sz="1600"/>
            </a:pPr>
            <a:r>
              <a:rPr lang="de-DE" dirty="0" smtClean="0"/>
              <a:t>Januar 2026</a:t>
            </a:r>
            <a:endParaRPr dirty="0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xmlns="" id="{EDF863BD-4F2D-BDC3-BC00-905A61D9A3B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18299" y="680060"/>
            <a:ext cx="2334205" cy="489664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40692" y="2621750"/>
            <a:ext cx="1953074" cy="2124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05359" y="2631056"/>
            <a:ext cx="2214022" cy="21118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Titel 12"/>
          <p:cNvSpPr txBox="1">
            <a:spLocks noGrp="1"/>
          </p:cNvSpPr>
          <p:nvPr>
            <p:ph type="title"/>
          </p:nvPr>
        </p:nvSpPr>
        <p:spPr>
          <a:xfrm>
            <a:off x="251519" y="260647"/>
            <a:ext cx="7488834" cy="778099"/>
          </a:xfrm>
          <a:prstGeom prst="rect">
            <a:avLst/>
          </a:prstGeom>
        </p:spPr>
        <p:txBody>
          <a:bodyPr/>
          <a:lstStyle>
            <a:lvl1pPr algn="l">
              <a:defRPr sz="2000"/>
            </a:lvl1pPr>
          </a:lstStyle>
          <a:p>
            <a:r>
              <a:t>AGENDA</a:t>
            </a:r>
          </a:p>
        </p:txBody>
      </p:sp>
      <p:sp>
        <p:nvSpPr>
          <p:cNvPr id="338" name="Foliennummernplatzhalter 9"/>
          <p:cNvSpPr txBox="1">
            <a:spLocks noGrp="1"/>
          </p:cNvSpPr>
          <p:nvPr>
            <p:ph type="sldNum" sz="quarter" idx="4294967295"/>
          </p:nvPr>
        </p:nvSpPr>
        <p:spPr>
          <a:xfrm>
            <a:off x="8502739" y="6404292"/>
            <a:ext cx="184061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339" name="Gerade Verbindung 6"/>
          <p:cNvSpPr/>
          <p:nvPr/>
        </p:nvSpPr>
        <p:spPr>
          <a:xfrm flipV="1">
            <a:off x="323999" y="980726"/>
            <a:ext cx="5472138" cy="3"/>
          </a:xfrm>
          <a:prstGeom prst="line">
            <a:avLst/>
          </a:prstGeom>
          <a:ln w="28575">
            <a:solidFill>
              <a:srgbClr val="80808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41" name="Textfeld 13"/>
          <p:cNvSpPr txBox="1"/>
          <p:nvPr/>
        </p:nvSpPr>
        <p:spPr>
          <a:xfrm>
            <a:off x="323999" y="1358719"/>
            <a:ext cx="7848401" cy="332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ct val="150000"/>
              </a:lnSpc>
              <a:defRPr sz="1600"/>
            </a:lvl1pPr>
          </a:lstStyle>
          <a:p>
            <a:r>
              <a:t>		</a:t>
            </a:r>
          </a:p>
        </p:txBody>
      </p:sp>
      <p:sp>
        <p:nvSpPr>
          <p:cNvPr id="344" name="Textfeld 13"/>
          <p:cNvSpPr txBox="1"/>
          <p:nvPr/>
        </p:nvSpPr>
        <p:spPr>
          <a:xfrm>
            <a:off x="323999" y="1358719"/>
            <a:ext cx="7848402" cy="30469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50000"/>
              </a:lnSpc>
              <a:defRPr sz="1600"/>
            </a:pPr>
            <a:endParaRPr dirty="0"/>
          </a:p>
          <a:p>
            <a:pPr marL="171450" indent="-1714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rPr lang="de-DE" dirty="0" smtClean="0"/>
              <a:t>Unternehmen</a:t>
            </a:r>
            <a:endParaRPr dirty="0"/>
          </a:p>
          <a:p>
            <a:pPr marL="171450" indent="-1714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rPr lang="de-DE" dirty="0" smtClean="0"/>
              <a:t>Unsere Leistungen </a:t>
            </a:r>
          </a:p>
          <a:p>
            <a:pPr marL="171450" indent="-1714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rPr lang="de-DE" dirty="0" smtClean="0"/>
              <a:t>Material u. Rohstoffe</a:t>
            </a:r>
          </a:p>
          <a:p>
            <a:pPr marL="171450" indent="-1714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rPr lang="de-DE" dirty="0" smtClean="0"/>
              <a:t>Gewindebeschichtung mit </a:t>
            </a:r>
            <a:r>
              <a:rPr lang="de-DE" dirty="0" err="1" smtClean="0"/>
              <a:t>Loctite</a:t>
            </a:r>
            <a:r>
              <a:rPr lang="de-DE" dirty="0" smtClean="0"/>
              <a:t> </a:t>
            </a:r>
            <a:r>
              <a:rPr lang="de-DE" dirty="0" err="1" smtClean="0"/>
              <a:t>Dri</a:t>
            </a:r>
            <a:r>
              <a:rPr lang="de-DE" dirty="0" smtClean="0"/>
              <a:t>-Seal 5061</a:t>
            </a:r>
            <a:endParaRPr lang="de-DE" dirty="0"/>
          </a:p>
          <a:p>
            <a:pPr marL="171450" indent="-1714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rPr smtClean="0"/>
              <a:t>Unsere </a:t>
            </a:r>
            <a:r>
              <a:rPr dirty="0" err="1"/>
              <a:t>Kunden</a:t>
            </a:r>
            <a:endParaRPr lang="de-DE" dirty="0"/>
          </a:p>
          <a:p>
            <a:pPr marL="171450" indent="-1714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r>
              <a:rPr lang="de-DE" dirty="0" smtClean="0"/>
              <a:t>Kontaktdaten </a:t>
            </a:r>
            <a:endParaRPr dirty="0"/>
          </a:p>
          <a:p>
            <a:pPr>
              <a:lnSpc>
                <a:spcPct val="150000"/>
              </a:lnSpc>
              <a:buSzPct val="100000"/>
              <a:defRPr sz="1600"/>
            </a:pPr>
            <a:endParaRPr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xmlns="" id="{8F142144-338E-B7B6-277A-F89E8672131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68534" y="668330"/>
            <a:ext cx="2334205" cy="489664"/>
          </a:xfrm>
          <a:prstGeom prst="rect">
            <a:avLst/>
          </a:prstGeom>
        </p:spPr>
      </p:pic>
      <p:sp>
        <p:nvSpPr>
          <p:cNvPr id="5" name="Gerade Verbindung 11">
            <a:extLst>
              <a:ext uri="{FF2B5EF4-FFF2-40B4-BE49-F238E27FC236}">
                <a16:creationId xmlns:a16="http://schemas.microsoft.com/office/drawing/2014/main" xmlns="" id="{6AACFCF3-4F92-FF32-E64B-67B4CA01C6AB}"/>
              </a:ext>
            </a:extLst>
          </p:cNvPr>
          <p:cNvSpPr/>
          <p:nvPr/>
        </p:nvSpPr>
        <p:spPr>
          <a:xfrm>
            <a:off x="324000" y="6309319"/>
            <a:ext cx="8609092" cy="1"/>
          </a:xfrm>
          <a:prstGeom prst="line">
            <a:avLst/>
          </a:prstGeom>
          <a:ln w="28575">
            <a:solidFill>
              <a:srgbClr val="808080"/>
            </a:solidFill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83547" y="4252499"/>
            <a:ext cx="1639019" cy="1407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72585" y="1984974"/>
            <a:ext cx="1695450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Titel 12"/>
          <p:cNvSpPr txBox="1">
            <a:spLocks noGrp="1"/>
          </p:cNvSpPr>
          <p:nvPr>
            <p:ph type="title"/>
          </p:nvPr>
        </p:nvSpPr>
        <p:spPr>
          <a:xfrm>
            <a:off x="251519" y="260647"/>
            <a:ext cx="7488834" cy="778099"/>
          </a:xfrm>
          <a:prstGeom prst="rect">
            <a:avLst/>
          </a:prstGeom>
        </p:spPr>
        <p:txBody>
          <a:bodyPr/>
          <a:lstStyle>
            <a:lvl1pPr algn="l">
              <a:defRPr sz="2000"/>
            </a:lvl1pPr>
          </a:lstStyle>
          <a:p>
            <a:r>
              <a:rPr lang="de-DE" dirty="0" smtClean="0"/>
              <a:t>Unternehmen</a:t>
            </a:r>
            <a:endParaRPr dirty="0"/>
          </a:p>
        </p:txBody>
      </p:sp>
      <p:sp>
        <p:nvSpPr>
          <p:cNvPr id="349" name="Foliennummernplatzhalter 9"/>
          <p:cNvSpPr txBox="1">
            <a:spLocks noGrp="1"/>
          </p:cNvSpPr>
          <p:nvPr>
            <p:ph type="sldNum" sz="quarter" idx="4294967295"/>
          </p:nvPr>
        </p:nvSpPr>
        <p:spPr>
          <a:xfrm>
            <a:off x="8502739" y="6404292"/>
            <a:ext cx="184061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350" name="Gerade Verbindung 6"/>
          <p:cNvSpPr/>
          <p:nvPr/>
        </p:nvSpPr>
        <p:spPr>
          <a:xfrm flipV="1">
            <a:off x="323999" y="980726"/>
            <a:ext cx="5472138" cy="3"/>
          </a:xfrm>
          <a:prstGeom prst="line">
            <a:avLst/>
          </a:prstGeom>
          <a:ln w="28575">
            <a:solidFill>
              <a:srgbClr val="80808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52" name="Textfeld 13"/>
          <p:cNvSpPr txBox="1"/>
          <p:nvPr/>
        </p:nvSpPr>
        <p:spPr>
          <a:xfrm>
            <a:off x="323999" y="1358719"/>
            <a:ext cx="7848402" cy="5262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ct val="150000"/>
              </a:lnSpc>
              <a:defRPr sz="1600"/>
            </a:lvl1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Herstellung von Präzisionsdrehteilen nach Zeichnung für Kunden aus diversen Branchen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zertifiziert nach DIN EN </a:t>
            </a:r>
            <a:r>
              <a:rPr lang="de-DE" b="1" dirty="0"/>
              <a:t>ISO </a:t>
            </a:r>
            <a:r>
              <a:rPr lang="de-DE" b="1" dirty="0" smtClean="0"/>
              <a:t>9001</a:t>
            </a:r>
            <a:r>
              <a:rPr lang="de-DE" dirty="0" smtClean="0"/>
              <a:t>; ständig überwachtes Qualitätsmanagementsystem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Zertifiziert nach DIN EN </a:t>
            </a:r>
            <a:r>
              <a:rPr lang="de-DE" b="1" dirty="0" smtClean="0"/>
              <a:t>ISO 14001</a:t>
            </a:r>
            <a:endParaRPr lang="de-D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Kundenaudits gem. VDA 6.3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langjährige Beziehung zu Großkunden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Listung als A-Lieferant bei div. </a:t>
            </a:r>
            <a:r>
              <a:rPr lang="de-DE" dirty="0" smtClean="0"/>
              <a:t>Kunden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Auch wir bewerten unsere Lieferanten (v.a. Material, Galvanik)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Materialbezug nur mit Werkszeugnis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  </a:t>
            </a:r>
          </a:p>
          <a:p>
            <a:r>
              <a:rPr dirty="0"/>
              <a:t>	</a:t>
            </a:r>
          </a:p>
        </p:txBody>
      </p:sp>
      <p:sp>
        <p:nvSpPr>
          <p:cNvPr id="2" name="Gerade Verbindung 11">
            <a:extLst>
              <a:ext uri="{FF2B5EF4-FFF2-40B4-BE49-F238E27FC236}">
                <a16:creationId xmlns:a16="http://schemas.microsoft.com/office/drawing/2014/main" xmlns="" id="{566AB555-76BF-084F-5119-C574BDBFFEC5}"/>
              </a:ext>
            </a:extLst>
          </p:cNvPr>
          <p:cNvSpPr/>
          <p:nvPr/>
        </p:nvSpPr>
        <p:spPr>
          <a:xfrm>
            <a:off x="324000" y="6309319"/>
            <a:ext cx="8609092" cy="1"/>
          </a:xfrm>
          <a:prstGeom prst="line">
            <a:avLst/>
          </a:prstGeom>
          <a:ln w="28575">
            <a:solidFill>
              <a:srgbClr val="808080"/>
            </a:solidFill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xmlns="" id="{7D33DE54-2D54-142C-19F9-D37DB4036E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68534" y="668330"/>
            <a:ext cx="2334205" cy="489664"/>
          </a:xfrm>
          <a:prstGeom prst="rect">
            <a:avLst/>
          </a:prstGeom>
        </p:spPr>
      </p:pic>
      <p:sp>
        <p:nvSpPr>
          <p:cNvPr id="9" name="Textfeld 8"/>
          <p:cNvSpPr txBox="1"/>
          <p:nvPr/>
        </p:nvSpPr>
        <p:spPr>
          <a:xfrm>
            <a:off x="638355" y="4865298"/>
            <a:ext cx="1458089" cy="52321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r>
              <a:rPr lang="de-DE" sz="1400" dirty="0" smtClean="0">
                <a:solidFill>
                  <a:schemeClr val="bg1"/>
                </a:solidFill>
              </a:rPr>
              <a:t>Ca. 800 qm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e-DE" sz="1400" b="0" i="0" u="none" strike="noStrike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Produktionsfläche</a:t>
            </a:r>
            <a:r>
              <a:rPr kumimoji="0" lang="de-DE" sz="1400" b="0" i="0" u="none" strike="noStrike" cap="none" spc="0" normalizeH="0" dirty="0" smtClean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</a:t>
            </a:r>
          </a:p>
        </p:txBody>
      </p:sp>
      <p:graphicFrame>
        <p:nvGraphicFramePr>
          <p:cNvPr id="10" name="Diagramm 9"/>
          <p:cNvGraphicFramePr/>
          <p:nvPr/>
        </p:nvGraphicFramePr>
        <p:xfrm>
          <a:off x="6078748" y="3597216"/>
          <a:ext cx="2728822" cy="25280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Titel 12"/>
          <p:cNvSpPr txBox="1">
            <a:spLocks noGrp="1"/>
          </p:cNvSpPr>
          <p:nvPr>
            <p:ph type="title"/>
          </p:nvPr>
        </p:nvSpPr>
        <p:spPr>
          <a:xfrm>
            <a:off x="251519" y="260647"/>
            <a:ext cx="7488834" cy="778099"/>
          </a:xfrm>
          <a:prstGeom prst="rect">
            <a:avLst/>
          </a:prstGeom>
        </p:spPr>
        <p:txBody>
          <a:bodyPr/>
          <a:lstStyle>
            <a:lvl1pPr algn="l">
              <a:defRPr sz="2000"/>
            </a:lvl1pPr>
          </a:lstStyle>
          <a:p>
            <a:r>
              <a:rPr dirty="0" err="1"/>
              <a:t>Unsere</a:t>
            </a:r>
            <a:r>
              <a:rPr dirty="0"/>
              <a:t> </a:t>
            </a:r>
            <a:r>
              <a:rPr lang="de-DE" dirty="0"/>
              <a:t>Leistungen</a:t>
            </a:r>
            <a:r>
              <a:rPr dirty="0"/>
              <a:t> </a:t>
            </a:r>
          </a:p>
        </p:txBody>
      </p:sp>
      <p:sp>
        <p:nvSpPr>
          <p:cNvPr id="360" name="Foliennummernplatzhalter 9"/>
          <p:cNvSpPr txBox="1">
            <a:spLocks noGrp="1"/>
          </p:cNvSpPr>
          <p:nvPr>
            <p:ph type="sldNum" sz="quarter" idx="4294967295"/>
          </p:nvPr>
        </p:nvSpPr>
        <p:spPr>
          <a:xfrm>
            <a:off x="8502739" y="6404292"/>
            <a:ext cx="184061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361" name="Gerade Verbindung 6"/>
          <p:cNvSpPr/>
          <p:nvPr/>
        </p:nvSpPr>
        <p:spPr>
          <a:xfrm flipV="1">
            <a:off x="323999" y="980726"/>
            <a:ext cx="5472138" cy="3"/>
          </a:xfrm>
          <a:prstGeom prst="line">
            <a:avLst/>
          </a:prstGeom>
          <a:ln w="28575">
            <a:solidFill>
              <a:srgbClr val="80808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63" name="Textfeld 13"/>
          <p:cNvSpPr txBox="1"/>
          <p:nvPr/>
        </p:nvSpPr>
        <p:spPr>
          <a:xfrm>
            <a:off x="323999" y="1358719"/>
            <a:ext cx="7848401" cy="40318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marL="171450" indent="-171450">
              <a:buSzPct val="100000"/>
              <a:buFont typeface="Arial"/>
              <a:buChar char="•"/>
              <a:defRPr sz="1600"/>
            </a:pPr>
            <a:r>
              <a:rPr b="1" dirty="0" err="1"/>
              <a:t>Präzisionsdrehteile</a:t>
            </a:r>
            <a:r>
              <a:rPr lang="de-DE" b="1" dirty="0"/>
              <a:t> nach Zeichnung </a:t>
            </a:r>
            <a:r>
              <a:rPr lang="de-DE" dirty="0"/>
              <a:t>aus Automatenstahl, Messing, Aluminium, Kunststoff, Edelstahl (Einzelteile, Kleinserien, Großserien bis 50.000 St. </a:t>
            </a:r>
            <a:r>
              <a:rPr lang="de-DE" dirty="0" smtClean="0"/>
              <a:t>oder größere </a:t>
            </a:r>
            <a:r>
              <a:rPr lang="de-DE" dirty="0"/>
              <a:t>Rahmenaufträge auf Abruf; Durchmesser 6mm – 65 mm</a:t>
            </a:r>
            <a:r>
              <a:rPr lang="de-DE" dirty="0" smtClean="0"/>
              <a:t>)</a:t>
            </a:r>
          </a:p>
          <a:p>
            <a:pPr marL="171450" indent="-171450">
              <a:buSzPct val="100000"/>
              <a:buFont typeface="Arial"/>
              <a:buChar char="•"/>
              <a:defRPr sz="1600"/>
            </a:pPr>
            <a:endParaRPr dirty="0"/>
          </a:p>
          <a:p>
            <a:pPr marL="171450" indent="-171450">
              <a:buSzPct val="100000"/>
              <a:buFont typeface="Arial"/>
              <a:buChar char="•"/>
              <a:defRPr sz="1600"/>
            </a:pPr>
            <a:r>
              <a:rPr lang="de-DE" dirty="0"/>
              <a:t>g</a:t>
            </a:r>
            <a:r>
              <a:rPr dirty="0" err="1"/>
              <a:t>alvanische</a:t>
            </a:r>
            <a:r>
              <a:rPr dirty="0"/>
              <a:t> </a:t>
            </a:r>
            <a:r>
              <a:rPr dirty="0" err="1"/>
              <a:t>Veredelung</a:t>
            </a:r>
            <a:r>
              <a:rPr lang="de-DE" dirty="0"/>
              <a:t> (extern) der gefertigten Teile nach </a:t>
            </a:r>
            <a:r>
              <a:rPr lang="de-DE" dirty="0" smtClean="0"/>
              <a:t>Kundenvorgaben</a:t>
            </a:r>
          </a:p>
          <a:p>
            <a:pPr marL="171450" indent="-171450">
              <a:buSzPct val="100000"/>
              <a:buFont typeface="Arial"/>
              <a:buChar char="•"/>
              <a:defRPr sz="1600"/>
            </a:pPr>
            <a:endParaRPr lang="de-DE" dirty="0"/>
          </a:p>
          <a:p>
            <a:pPr marL="171450" indent="-171450">
              <a:buSzPct val="100000"/>
              <a:buFont typeface="Arial"/>
              <a:buChar char="•"/>
              <a:defRPr sz="1600"/>
            </a:pPr>
            <a:r>
              <a:rPr lang="de-DE" b="1" dirty="0"/>
              <a:t>Gewindebeschichtung</a:t>
            </a:r>
            <a:r>
              <a:rPr lang="de-DE" dirty="0"/>
              <a:t> von extern gefertigten Teilen oder Teilen aus eigener Herstellung </a:t>
            </a:r>
            <a:endParaRPr lang="de-DE" dirty="0" smtClean="0"/>
          </a:p>
          <a:p>
            <a:pPr>
              <a:buSzPct val="100000"/>
              <a:defRPr sz="1600"/>
            </a:pPr>
            <a:r>
              <a:rPr lang="de-DE" dirty="0"/>
              <a:t> </a:t>
            </a:r>
            <a:r>
              <a:rPr lang="de-DE" dirty="0" smtClean="0"/>
              <a:t>   (</a:t>
            </a:r>
            <a:r>
              <a:rPr lang="de-DE" dirty="0"/>
              <a:t>verwendeter Dichtstoff: Loctite Dri-Seal 5061</a:t>
            </a:r>
            <a:r>
              <a:rPr lang="de-DE" dirty="0" smtClean="0"/>
              <a:t>)</a:t>
            </a:r>
          </a:p>
          <a:p>
            <a:pPr>
              <a:buSzPct val="100000"/>
              <a:defRPr sz="1600"/>
            </a:pPr>
            <a:endParaRPr lang="de-DE" dirty="0" smtClean="0"/>
          </a:p>
          <a:p>
            <a:pPr>
              <a:buSzPct val="100000"/>
              <a:buFont typeface="Arial" pitchFamily="34" charset="0"/>
              <a:buChar char="•"/>
              <a:defRPr sz="1600"/>
            </a:pPr>
            <a:r>
              <a:rPr lang="de-DE" dirty="0" smtClean="0"/>
              <a:t>   EMPB nach VDA Band 2</a:t>
            </a:r>
            <a:endParaRPr lang="de-DE" dirty="0"/>
          </a:p>
          <a:p>
            <a:pPr>
              <a:lnSpc>
                <a:spcPct val="150000"/>
              </a:lnSpc>
              <a:buSzPct val="100000"/>
              <a:defRPr sz="1600"/>
            </a:pPr>
            <a:endParaRPr lang="de-DE" dirty="0"/>
          </a:p>
          <a:p>
            <a:pPr marL="171450" indent="-171450">
              <a:lnSpc>
                <a:spcPct val="150000"/>
              </a:lnSpc>
              <a:buSzPct val="100000"/>
              <a:buFont typeface="Arial"/>
              <a:buChar char="•"/>
              <a:defRPr sz="1600"/>
            </a:pPr>
            <a:endParaRPr dirty="0"/>
          </a:p>
          <a:p>
            <a:pPr>
              <a:lnSpc>
                <a:spcPct val="150000"/>
              </a:lnSpc>
              <a:buSzPct val="100000"/>
              <a:defRPr sz="1600"/>
            </a:pPr>
            <a:endParaRPr dirty="0"/>
          </a:p>
          <a:p>
            <a:pPr>
              <a:lnSpc>
                <a:spcPct val="150000"/>
              </a:lnSpc>
              <a:buSzPct val="100000"/>
              <a:defRPr sz="1600"/>
            </a:pPr>
            <a:endParaRPr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xmlns="" id="{A1167AE4-0AED-EE7D-9FC5-B0F7998A601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68534" y="668330"/>
            <a:ext cx="2334205" cy="489664"/>
          </a:xfrm>
          <a:prstGeom prst="rect">
            <a:avLst/>
          </a:prstGeom>
        </p:spPr>
      </p:pic>
      <p:sp>
        <p:nvSpPr>
          <p:cNvPr id="3" name="Gerade Verbindung 11">
            <a:extLst>
              <a:ext uri="{FF2B5EF4-FFF2-40B4-BE49-F238E27FC236}">
                <a16:creationId xmlns:a16="http://schemas.microsoft.com/office/drawing/2014/main" xmlns="" id="{123E788C-9FE7-97ED-99D5-80C0646C9A22}"/>
              </a:ext>
            </a:extLst>
          </p:cNvPr>
          <p:cNvSpPr/>
          <p:nvPr/>
        </p:nvSpPr>
        <p:spPr>
          <a:xfrm>
            <a:off x="324000" y="6309319"/>
            <a:ext cx="8609092" cy="1"/>
          </a:xfrm>
          <a:prstGeom prst="line">
            <a:avLst/>
          </a:prstGeom>
          <a:ln w="28575">
            <a:solidFill>
              <a:srgbClr val="808080"/>
            </a:solidFill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72028" y="4360384"/>
            <a:ext cx="130492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73151" y="4836184"/>
            <a:ext cx="1676400" cy="125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9704" y="4825492"/>
            <a:ext cx="1609725" cy="120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990166" y="4953718"/>
            <a:ext cx="18192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084627" y="4923078"/>
            <a:ext cx="18002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erade Verbindung 6"/>
          <p:cNvSpPr/>
          <p:nvPr/>
        </p:nvSpPr>
        <p:spPr>
          <a:xfrm flipV="1">
            <a:off x="323999" y="980726"/>
            <a:ext cx="5472138" cy="3"/>
          </a:xfrm>
          <a:prstGeom prst="line">
            <a:avLst/>
          </a:prstGeom>
          <a:ln w="28575">
            <a:solidFill>
              <a:srgbClr val="808080"/>
            </a:solidFill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xmlns="" id="{A1167AE4-0AED-EE7D-9FC5-B0F7998A60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68534" y="668330"/>
            <a:ext cx="2334205" cy="489664"/>
          </a:xfrm>
          <a:prstGeom prst="rect">
            <a:avLst/>
          </a:prstGeom>
        </p:spPr>
      </p:pic>
      <p:sp>
        <p:nvSpPr>
          <p:cNvPr id="6" name="Titel 12"/>
          <p:cNvSpPr txBox="1">
            <a:spLocks noGrp="1"/>
          </p:cNvSpPr>
          <p:nvPr>
            <p:ph type="title"/>
          </p:nvPr>
        </p:nvSpPr>
        <p:spPr>
          <a:xfrm>
            <a:off x="251519" y="260647"/>
            <a:ext cx="7488834" cy="778099"/>
          </a:xfrm>
          <a:prstGeom prst="rect">
            <a:avLst/>
          </a:prstGeom>
        </p:spPr>
        <p:txBody>
          <a:bodyPr/>
          <a:lstStyle>
            <a:lvl1pPr algn="l">
              <a:defRPr sz="2000"/>
            </a:lvl1pPr>
          </a:lstStyle>
          <a:p>
            <a:r>
              <a:rPr lang="de-DE" dirty="0" smtClean="0"/>
              <a:t>Material u. Rohstoffe</a:t>
            </a:r>
            <a:endParaRPr dirty="0"/>
          </a:p>
        </p:txBody>
      </p:sp>
      <p:sp>
        <p:nvSpPr>
          <p:cNvPr id="8" name="Textfeld 7"/>
          <p:cNvSpPr txBox="1"/>
          <p:nvPr/>
        </p:nvSpPr>
        <p:spPr>
          <a:xfrm>
            <a:off x="448574" y="1466491"/>
            <a:ext cx="7834835" cy="313931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r>
              <a:rPr lang="de-DE" dirty="0" smtClean="0"/>
              <a:t>CLK-Metall ist auf den Einsatz folgender Werkstoffe in der Produktion spezialisiert:</a:t>
            </a:r>
          </a:p>
          <a:p>
            <a:endParaRPr lang="de-DE" dirty="0" smtClean="0"/>
          </a:p>
          <a:p>
            <a:pPr>
              <a:buFont typeface="Arial" pitchFamily="34" charset="0"/>
              <a:buChar char="•"/>
            </a:pPr>
            <a:r>
              <a:rPr lang="de-DE" dirty="0" smtClean="0"/>
              <a:t>Edelstahl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/>
              <a:t>Automatenstahl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/>
              <a:t>Baustahl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/>
              <a:t>Kunststoff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/>
              <a:t>Messing</a:t>
            </a:r>
          </a:p>
          <a:p>
            <a:pPr>
              <a:buFont typeface="Arial" pitchFamily="34" charset="0"/>
              <a:buChar char="•"/>
            </a:pPr>
            <a:r>
              <a:rPr lang="de-DE" dirty="0" smtClean="0"/>
              <a:t>Aluminium</a:t>
            </a:r>
          </a:p>
          <a:p>
            <a:pPr>
              <a:buFont typeface="Arial" pitchFamily="34" charset="0"/>
              <a:buChar char="•"/>
            </a:pPr>
            <a:endParaRPr kumimoji="0" lang="de-DE" sz="1800" b="0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  <a:p>
            <a:r>
              <a:rPr kumimoji="0" lang="de-DE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Für</a:t>
            </a:r>
            <a:r>
              <a:rPr kumimoji="0" lang="de-DE" sz="1800" b="0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rPr>
              <a:t> die Gewindebeschichtung wird das Produkt</a:t>
            </a:r>
          </a:p>
          <a:p>
            <a:r>
              <a:rPr lang="de-DE" baseline="0" dirty="0" err="1" smtClean="0"/>
              <a:t>Loctite</a:t>
            </a:r>
            <a:r>
              <a:rPr lang="de-DE" dirty="0" smtClean="0"/>
              <a:t> </a:t>
            </a:r>
            <a:r>
              <a:rPr lang="de-DE" dirty="0" err="1" smtClean="0"/>
              <a:t>Dri</a:t>
            </a:r>
            <a:r>
              <a:rPr lang="de-DE" dirty="0" smtClean="0"/>
              <a:t>-Seal 5061 von Henkel verwendet</a:t>
            </a:r>
            <a:endParaRPr kumimoji="0" lang="de-DE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38683" y="1947504"/>
            <a:ext cx="19907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83351" y="3391709"/>
            <a:ext cx="1247775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60609" y="3343635"/>
            <a:ext cx="134302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16146" y="2728103"/>
            <a:ext cx="11334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erade Verbindung 6"/>
          <p:cNvSpPr/>
          <p:nvPr/>
        </p:nvSpPr>
        <p:spPr>
          <a:xfrm flipV="1">
            <a:off x="323999" y="980726"/>
            <a:ext cx="5472138" cy="3"/>
          </a:xfrm>
          <a:prstGeom prst="line">
            <a:avLst/>
          </a:prstGeom>
          <a:ln w="28575">
            <a:solidFill>
              <a:srgbClr val="808080"/>
            </a:solidFill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xmlns="" id="{A1167AE4-0AED-EE7D-9FC5-B0F7998A601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68534" y="668330"/>
            <a:ext cx="2334205" cy="489664"/>
          </a:xfrm>
          <a:prstGeom prst="rect">
            <a:avLst/>
          </a:prstGeom>
        </p:spPr>
      </p:pic>
      <p:sp>
        <p:nvSpPr>
          <p:cNvPr id="5" name="Titel 12"/>
          <p:cNvSpPr txBox="1">
            <a:spLocks noGrp="1"/>
          </p:cNvSpPr>
          <p:nvPr>
            <p:ph type="title"/>
          </p:nvPr>
        </p:nvSpPr>
        <p:spPr>
          <a:xfrm>
            <a:off x="251519" y="260647"/>
            <a:ext cx="7488834" cy="778099"/>
          </a:xfrm>
          <a:prstGeom prst="rect">
            <a:avLst/>
          </a:prstGeom>
        </p:spPr>
        <p:txBody>
          <a:bodyPr/>
          <a:lstStyle>
            <a:lvl1pPr algn="l">
              <a:defRPr sz="2000"/>
            </a:lvl1pPr>
          </a:lstStyle>
          <a:p>
            <a:r>
              <a:rPr lang="de-DE" dirty="0" smtClean="0"/>
              <a:t>Gewindebeschichtung mit </a:t>
            </a:r>
            <a:r>
              <a:rPr lang="de-DE" dirty="0" err="1" smtClean="0"/>
              <a:t>Loctite</a:t>
            </a:r>
            <a:r>
              <a:rPr lang="de-DE" dirty="0" smtClean="0"/>
              <a:t> </a:t>
            </a:r>
            <a:r>
              <a:rPr lang="de-DE" dirty="0" err="1" smtClean="0"/>
              <a:t>Dri</a:t>
            </a:r>
            <a:r>
              <a:rPr lang="de-DE" dirty="0" smtClean="0"/>
              <a:t>-Seal 5061</a:t>
            </a:r>
            <a:endParaRPr dirty="0"/>
          </a:p>
        </p:txBody>
      </p:sp>
      <p:sp>
        <p:nvSpPr>
          <p:cNvPr id="6" name="Textfeld 5"/>
          <p:cNvSpPr txBox="1"/>
          <p:nvPr/>
        </p:nvSpPr>
        <p:spPr>
          <a:xfrm>
            <a:off x="345057" y="1164566"/>
            <a:ext cx="7927676" cy="415498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de-DE" sz="1600" b="1" dirty="0" smtClean="0"/>
              <a:t>Produktübersicht</a:t>
            </a:r>
          </a:p>
          <a:p>
            <a:pPr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de-DE" sz="1600" dirty="0" smtClean="0"/>
              <a:t>nicht-toxisch, umweltverträglich auf Wasserbasis</a:t>
            </a:r>
          </a:p>
          <a:p>
            <a:pPr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de-DE" sz="1600" dirty="0" smtClean="0"/>
              <a:t>sofortige Dichtheit auch bei hohem Druck</a:t>
            </a:r>
          </a:p>
          <a:p>
            <a:pPr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de-DE" sz="1600" dirty="0" smtClean="0"/>
              <a:t>beständig gegen die meisten wässrigen/nichtwässrigen Flüssigkeiten und Gase</a:t>
            </a:r>
          </a:p>
          <a:p>
            <a:pPr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de-DE" sz="1600" dirty="0" smtClean="0"/>
              <a:t>jahrelange Lagerfähigkeit der beschichteten Teile</a:t>
            </a:r>
          </a:p>
          <a:p>
            <a:pPr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de-DE" sz="1600" dirty="0" smtClean="0"/>
              <a:t>ersetzt Hanf und </a:t>
            </a:r>
            <a:r>
              <a:rPr lang="de-DE" sz="1600" dirty="0" err="1" smtClean="0"/>
              <a:t>Teflonband</a:t>
            </a:r>
            <a:endParaRPr lang="de-DE" sz="1600" dirty="0" smtClean="0"/>
          </a:p>
          <a:p>
            <a:pPr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de-DE" sz="1600" dirty="0" smtClean="0"/>
              <a:t>elastisch, nicht aushärtend</a:t>
            </a:r>
          </a:p>
          <a:p>
            <a:pPr fontAlgn="base">
              <a:lnSpc>
                <a:spcPct val="150000"/>
              </a:lnSpc>
              <a:buFont typeface="Arial" pitchFamily="34" charset="0"/>
              <a:buChar char="•"/>
            </a:pPr>
            <a:r>
              <a:rPr lang="de-DE" sz="1600" dirty="0" smtClean="0"/>
              <a:t>geeignet für Metalle und Kunststoffe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de-DE" sz="1600" dirty="0" smtClean="0"/>
              <a:t>Wiederlösbar</a:t>
            </a:r>
          </a:p>
          <a:p>
            <a:pPr>
              <a:lnSpc>
                <a:spcPct val="150000"/>
              </a:lnSpc>
            </a:pPr>
            <a:r>
              <a:rPr lang="de-DE" sz="1600" b="1" dirty="0" smtClean="0"/>
              <a:t>Einsatzbereiche</a:t>
            </a:r>
          </a:p>
          <a:p>
            <a:pPr>
              <a:lnSpc>
                <a:spcPct val="150000"/>
              </a:lnSpc>
            </a:pPr>
            <a:r>
              <a:rPr lang="de-DE" sz="1600" dirty="0" smtClean="0"/>
              <a:t>Zylinder, Ventile, Fittings, Anschlussstücke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92583" y="4053876"/>
            <a:ext cx="1752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Titel 12"/>
          <p:cNvSpPr txBox="1">
            <a:spLocks noGrp="1"/>
          </p:cNvSpPr>
          <p:nvPr>
            <p:ph type="title"/>
          </p:nvPr>
        </p:nvSpPr>
        <p:spPr>
          <a:xfrm>
            <a:off x="251519" y="260647"/>
            <a:ext cx="7488834" cy="778099"/>
          </a:xfrm>
          <a:prstGeom prst="rect">
            <a:avLst/>
          </a:prstGeom>
        </p:spPr>
        <p:txBody>
          <a:bodyPr/>
          <a:lstStyle>
            <a:lvl1pPr algn="l">
              <a:defRPr sz="2000"/>
            </a:lvl1pPr>
          </a:lstStyle>
          <a:p>
            <a:r>
              <a:t>Unsere Kunden </a:t>
            </a:r>
          </a:p>
        </p:txBody>
      </p:sp>
      <p:sp>
        <p:nvSpPr>
          <p:cNvPr id="393" name="Foliennummernplatzhalter 9"/>
          <p:cNvSpPr txBox="1">
            <a:spLocks noGrp="1"/>
          </p:cNvSpPr>
          <p:nvPr>
            <p:ph type="sldNum" sz="quarter" idx="4294967295"/>
          </p:nvPr>
        </p:nvSpPr>
        <p:spPr>
          <a:xfrm>
            <a:off x="8502739" y="6404292"/>
            <a:ext cx="184061" cy="26924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 dirty="0"/>
          </a:p>
        </p:txBody>
      </p:sp>
      <p:sp>
        <p:nvSpPr>
          <p:cNvPr id="394" name="Gerade Verbindung 6"/>
          <p:cNvSpPr/>
          <p:nvPr/>
        </p:nvSpPr>
        <p:spPr>
          <a:xfrm flipV="1">
            <a:off x="323999" y="980726"/>
            <a:ext cx="5472138" cy="3"/>
          </a:xfrm>
          <a:prstGeom prst="line">
            <a:avLst/>
          </a:prstGeom>
          <a:ln w="28575">
            <a:solidFill>
              <a:srgbClr val="80808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96" name="Textfeld 13"/>
          <p:cNvSpPr txBox="1"/>
          <p:nvPr/>
        </p:nvSpPr>
        <p:spPr>
          <a:xfrm>
            <a:off x="323999" y="1358719"/>
            <a:ext cx="7848401" cy="23083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 marL="285750" indent="-285750">
              <a:lnSpc>
                <a:spcPct val="150000"/>
              </a:lnSpc>
              <a:buSzPct val="100000"/>
              <a:buFont typeface="Arial" panose="020B0604020202020204" pitchFamily="34" charset="0"/>
              <a:buChar char="•"/>
              <a:defRPr sz="1600"/>
            </a:pPr>
            <a:r>
              <a:rPr lang="de-DE" dirty="0"/>
              <a:t>Unsere Produkte finden Verwendung in der </a:t>
            </a:r>
            <a:r>
              <a:rPr lang="de-DE" dirty="0" smtClean="0"/>
              <a:t>Automobilindustrie, Hydraulikindustrie</a:t>
            </a:r>
            <a:r>
              <a:rPr lang="de-DE" dirty="0"/>
              <a:t>, in Wärmeerzeugerprodukten, Zelt-, Hallen- und Raummodulsystemen, Großwaschmaschinen und im Maschinenbau </a:t>
            </a:r>
            <a:r>
              <a:rPr lang="de-DE" dirty="0" smtClean="0"/>
              <a:t>, Behälterbau</a:t>
            </a:r>
            <a:endParaRPr lang="de-DE" dirty="0"/>
          </a:p>
          <a:p>
            <a:pPr marL="285750" indent="-285750">
              <a:lnSpc>
                <a:spcPct val="150000"/>
              </a:lnSpc>
              <a:buSzPct val="100000"/>
              <a:buFont typeface="Arial" panose="020B0604020202020204" pitchFamily="34" charset="0"/>
              <a:buChar char="•"/>
              <a:defRPr sz="1600"/>
            </a:pPr>
            <a:r>
              <a:rPr smtClean="0"/>
              <a:t>Kundenakquise </a:t>
            </a:r>
            <a:r>
              <a:rPr lang="de-DE" dirty="0"/>
              <a:t>erfolgt durch Besuch auf Messen, Empfehlung durch Kunden sowie Mailing und Telefonanfragen</a:t>
            </a:r>
            <a:endParaRPr dirty="0"/>
          </a:p>
          <a:p>
            <a:pPr>
              <a:lnSpc>
                <a:spcPct val="150000"/>
              </a:lnSpc>
              <a:buSzPct val="100000"/>
              <a:defRPr sz="1600"/>
            </a:pPr>
            <a:endParaRPr dirty="0"/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xmlns="" id="{A9474C73-AD4F-5FA1-8C53-AD0BB9A8E0F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68534" y="668330"/>
            <a:ext cx="2334205" cy="489664"/>
          </a:xfrm>
          <a:prstGeom prst="rect">
            <a:avLst/>
          </a:prstGeom>
        </p:spPr>
      </p:pic>
      <p:sp>
        <p:nvSpPr>
          <p:cNvPr id="3" name="Gerade Verbindung 11">
            <a:extLst>
              <a:ext uri="{FF2B5EF4-FFF2-40B4-BE49-F238E27FC236}">
                <a16:creationId xmlns:a16="http://schemas.microsoft.com/office/drawing/2014/main" xmlns="" id="{1C2EB70C-4D6E-54E5-F240-A1BB316FB11C}"/>
              </a:ext>
            </a:extLst>
          </p:cNvPr>
          <p:cNvSpPr/>
          <p:nvPr/>
        </p:nvSpPr>
        <p:spPr>
          <a:xfrm>
            <a:off x="324000" y="6309319"/>
            <a:ext cx="8609092" cy="1"/>
          </a:xfrm>
          <a:prstGeom prst="line">
            <a:avLst/>
          </a:prstGeom>
          <a:ln w="28575">
            <a:solidFill>
              <a:srgbClr val="808080"/>
            </a:solidFill>
          </a:ln>
        </p:spPr>
        <p:txBody>
          <a:bodyPr lIns="45719" rIns="45719"/>
          <a:lstStyle/>
          <a:p>
            <a:endParaRPr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64290" y="3934544"/>
            <a:ext cx="1695450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feld 8"/>
          <p:cNvSpPr txBox="1"/>
          <p:nvPr/>
        </p:nvSpPr>
        <p:spPr>
          <a:xfrm>
            <a:off x="4485737" y="5814204"/>
            <a:ext cx="2372264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DE" sz="900" dirty="0" smtClean="0"/>
              <a:t>Für optimale Auswertungen sind neueste </a:t>
            </a:r>
            <a:r>
              <a:rPr lang="de-DE" sz="900" dirty="0" err="1" smtClean="0"/>
              <a:t>Messtechnologien</a:t>
            </a:r>
            <a:r>
              <a:rPr lang="de-DE" sz="900" dirty="0" smtClean="0"/>
              <a:t> im Einsatz</a:t>
            </a:r>
            <a:endParaRPr kumimoji="0" lang="de-DE" sz="9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erade Verbindung 6">
            <a:extLst>
              <a:ext uri="{FF2B5EF4-FFF2-40B4-BE49-F238E27FC236}">
                <a16:creationId xmlns:a16="http://schemas.microsoft.com/office/drawing/2014/main" xmlns="" id="{2AB45EB7-389D-3992-01C6-2D86918F143D}"/>
              </a:ext>
            </a:extLst>
          </p:cNvPr>
          <p:cNvSpPr/>
          <p:nvPr/>
        </p:nvSpPr>
        <p:spPr>
          <a:xfrm flipV="1">
            <a:off x="323999" y="980726"/>
            <a:ext cx="5472138" cy="3"/>
          </a:xfrm>
          <a:prstGeom prst="line">
            <a:avLst/>
          </a:prstGeom>
          <a:ln w="28575">
            <a:solidFill>
              <a:srgbClr val="80808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4" name="Titel 12">
            <a:extLst>
              <a:ext uri="{FF2B5EF4-FFF2-40B4-BE49-F238E27FC236}">
                <a16:creationId xmlns:a16="http://schemas.microsoft.com/office/drawing/2014/main" xmlns="" id="{6B2A34B4-4618-6D77-D5A7-1141CD21292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1519" y="260647"/>
            <a:ext cx="7488834" cy="778099"/>
          </a:xfrm>
          <a:prstGeom prst="rect">
            <a:avLst/>
          </a:prstGeom>
        </p:spPr>
        <p:txBody>
          <a:bodyPr/>
          <a:lstStyle>
            <a:lvl1pPr algn="l">
              <a:defRPr sz="2000"/>
            </a:lvl1pPr>
          </a:lstStyle>
          <a:p>
            <a:r>
              <a:rPr lang="de-DE" dirty="0"/>
              <a:t>Kontaktdaten</a:t>
            </a:r>
            <a:endParaRPr dirty="0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xmlns="" id="{FC810755-818E-DA03-B6BE-B977D6EC11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68534" y="668330"/>
            <a:ext cx="2334205" cy="489664"/>
          </a:xfrm>
          <a:prstGeom prst="rect">
            <a:avLst/>
          </a:prstGeom>
        </p:spPr>
      </p:pic>
      <p:sp>
        <p:nvSpPr>
          <p:cNvPr id="6" name="Gerade Verbindung 11">
            <a:extLst>
              <a:ext uri="{FF2B5EF4-FFF2-40B4-BE49-F238E27FC236}">
                <a16:creationId xmlns:a16="http://schemas.microsoft.com/office/drawing/2014/main" xmlns="" id="{5F84A3FB-0DC0-9B57-375C-5A3DE7DACDED}"/>
              </a:ext>
            </a:extLst>
          </p:cNvPr>
          <p:cNvSpPr/>
          <p:nvPr/>
        </p:nvSpPr>
        <p:spPr>
          <a:xfrm>
            <a:off x="324000" y="6309319"/>
            <a:ext cx="8609092" cy="1"/>
          </a:xfrm>
          <a:prstGeom prst="line">
            <a:avLst/>
          </a:prstGeom>
          <a:ln w="28575">
            <a:solidFill>
              <a:srgbClr val="80808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8" name="Foliennummernplatzhalter 9">
            <a:extLst>
              <a:ext uri="{FF2B5EF4-FFF2-40B4-BE49-F238E27FC236}">
                <a16:creationId xmlns:a16="http://schemas.microsoft.com/office/drawing/2014/main" xmlns="" id="{E4D5D6B5-338F-6CC1-0A99-06BB2B3F0354}"/>
              </a:ext>
            </a:extLst>
          </p:cNvPr>
          <p:cNvSpPr txBox="1">
            <a:spLocks/>
          </p:cNvSpPr>
          <p:nvPr/>
        </p:nvSpPr>
        <p:spPr>
          <a:xfrm>
            <a:off x="8502739" y="6404292"/>
            <a:ext cx="184061" cy="269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88888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fld id="{86CB4B4D-7CA3-9044-876B-883B54F8677D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9" name="Foliennummernplatzhalter 9">
            <a:extLst>
              <a:ext uri="{FF2B5EF4-FFF2-40B4-BE49-F238E27FC236}">
                <a16:creationId xmlns:a16="http://schemas.microsoft.com/office/drawing/2014/main" xmlns="" id="{58F67F3A-25A3-2A36-8A81-FFEF82DBE2A8}"/>
              </a:ext>
            </a:extLst>
          </p:cNvPr>
          <p:cNvSpPr txBox="1">
            <a:spLocks/>
          </p:cNvSpPr>
          <p:nvPr/>
        </p:nvSpPr>
        <p:spPr>
          <a:xfrm>
            <a:off x="8746804" y="6552813"/>
            <a:ext cx="92396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 lIns="45719" rIns="4571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88888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libri"/>
              </a:defRPr>
            </a:lvl9pPr>
          </a:lstStyle>
          <a:p>
            <a:endParaRPr lang="de-DE" dirty="0"/>
          </a:p>
        </p:txBody>
      </p:sp>
      <p:sp>
        <p:nvSpPr>
          <p:cNvPr id="11" name="Textfeld 13">
            <a:extLst>
              <a:ext uri="{FF2B5EF4-FFF2-40B4-BE49-F238E27FC236}">
                <a16:creationId xmlns:a16="http://schemas.microsoft.com/office/drawing/2014/main" xmlns="" id="{22160CE5-09C0-C67B-D1A4-4B071FB3F2CF}"/>
              </a:ext>
            </a:extLst>
          </p:cNvPr>
          <p:cNvSpPr txBox="1"/>
          <p:nvPr/>
        </p:nvSpPr>
        <p:spPr>
          <a:xfrm>
            <a:off x="323999" y="1358719"/>
            <a:ext cx="7848401" cy="45243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50000"/>
              </a:lnSpc>
              <a:buSzPct val="100000"/>
              <a:defRPr sz="1600"/>
            </a:pPr>
            <a:r>
              <a:rPr lang="de-DE" dirty="0"/>
              <a:t>CLK Metall GmbH</a:t>
            </a:r>
          </a:p>
          <a:p>
            <a:pPr>
              <a:lnSpc>
                <a:spcPct val="150000"/>
              </a:lnSpc>
              <a:buSzPct val="100000"/>
              <a:defRPr sz="1600"/>
            </a:pPr>
            <a:r>
              <a:rPr lang="de-DE" dirty="0"/>
              <a:t>St. Georgsweg 6</a:t>
            </a:r>
          </a:p>
          <a:p>
            <a:pPr>
              <a:lnSpc>
                <a:spcPct val="150000"/>
              </a:lnSpc>
              <a:buSzPct val="100000"/>
              <a:defRPr sz="1600"/>
            </a:pPr>
            <a:r>
              <a:rPr lang="de-DE" dirty="0"/>
              <a:t>74831 Gundelsheim</a:t>
            </a:r>
          </a:p>
          <a:p>
            <a:pPr>
              <a:lnSpc>
                <a:spcPct val="150000"/>
              </a:lnSpc>
              <a:buSzPct val="100000"/>
              <a:defRPr sz="1600"/>
            </a:pPr>
            <a:endParaRPr lang="de-DE" dirty="0"/>
          </a:p>
          <a:p>
            <a:pPr>
              <a:lnSpc>
                <a:spcPct val="150000"/>
              </a:lnSpc>
              <a:buSzPct val="100000"/>
              <a:defRPr sz="1600"/>
            </a:pPr>
            <a:r>
              <a:rPr lang="de-DE" dirty="0"/>
              <a:t>Tel.: 06269/1223</a:t>
            </a:r>
          </a:p>
          <a:p>
            <a:pPr>
              <a:lnSpc>
                <a:spcPct val="150000"/>
              </a:lnSpc>
              <a:buSzPct val="100000"/>
              <a:defRPr sz="1600"/>
            </a:pPr>
            <a:r>
              <a:rPr lang="de-DE" dirty="0"/>
              <a:t>Fax: 06269/1695</a:t>
            </a:r>
          </a:p>
          <a:p>
            <a:pPr>
              <a:lnSpc>
                <a:spcPct val="150000"/>
              </a:lnSpc>
              <a:buSzPct val="100000"/>
              <a:defRPr sz="1600"/>
            </a:pPr>
            <a:endParaRPr lang="de-DE" dirty="0"/>
          </a:p>
          <a:p>
            <a:pPr>
              <a:lnSpc>
                <a:spcPct val="150000"/>
              </a:lnSpc>
              <a:buSzPct val="100000"/>
              <a:defRPr sz="1600"/>
            </a:pPr>
            <a:r>
              <a:rPr lang="de-DE" dirty="0"/>
              <a:t>E-Mail für Anfragen: </a:t>
            </a:r>
            <a:r>
              <a:rPr lang="de-DE" dirty="0">
                <a:hlinkClick r:id="rId3"/>
              </a:rPr>
              <a:t>info@clk-metall.de</a:t>
            </a:r>
            <a:endParaRPr lang="de-DE" dirty="0"/>
          </a:p>
          <a:p>
            <a:pPr>
              <a:lnSpc>
                <a:spcPct val="150000"/>
              </a:lnSpc>
              <a:buSzPct val="100000"/>
              <a:defRPr sz="1600"/>
            </a:pPr>
            <a:r>
              <a:rPr lang="de-DE" dirty="0"/>
              <a:t>E-Mail für Rechnungen: </a:t>
            </a:r>
            <a:r>
              <a:rPr lang="de-DE" dirty="0">
                <a:hlinkClick r:id="rId4"/>
              </a:rPr>
              <a:t>invoice@clk-metall.de</a:t>
            </a:r>
            <a:endParaRPr lang="de-DE" dirty="0"/>
          </a:p>
          <a:p>
            <a:pPr>
              <a:lnSpc>
                <a:spcPct val="150000"/>
              </a:lnSpc>
              <a:buSzPct val="100000"/>
              <a:defRPr sz="1600"/>
            </a:pPr>
            <a:endParaRPr lang="de-DE" dirty="0" smtClean="0"/>
          </a:p>
          <a:p>
            <a:pPr>
              <a:lnSpc>
                <a:spcPct val="150000"/>
              </a:lnSpc>
              <a:buSzPct val="100000"/>
              <a:defRPr sz="1600"/>
            </a:pPr>
            <a:r>
              <a:rPr lang="de-DE" dirty="0" smtClean="0"/>
              <a:t>Für mehr Informationen besuchen Sie gerne unsere Website </a:t>
            </a:r>
            <a:r>
              <a:rPr lang="de-DE" dirty="0" smtClean="0">
                <a:hlinkClick r:id="rId5"/>
              </a:rPr>
              <a:t>www.clk-metall.de</a:t>
            </a:r>
            <a:r>
              <a:rPr lang="de-DE" dirty="0" smtClean="0"/>
              <a:t> </a:t>
            </a:r>
            <a:endParaRPr lang="de-DE" dirty="0"/>
          </a:p>
          <a:p>
            <a:pPr>
              <a:lnSpc>
                <a:spcPct val="150000"/>
              </a:lnSpc>
              <a:buSzPct val="100000"/>
              <a:defRPr sz="1600"/>
            </a:pPr>
            <a:endParaRPr lang="de-DE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512693" y="1638300"/>
            <a:ext cx="40005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222768252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ngmann berater logo oben">
  <a:themeElements>
    <a:clrScheme name="engmann berater logo obe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engmann berater logo oben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engmann berater logo obe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engmann berater logo oben">
  <a:themeElements>
    <a:clrScheme name="engmann berater logo obe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engmann berater logo oben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engmann berater logo obe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363</Words>
  <Application>Microsoft Macintosh PowerPoint</Application>
  <PresentationFormat>Bildschirmpräsentation (4:3)</PresentationFormat>
  <Paragraphs>101</Paragraphs>
  <Slides>8</Slides>
  <Notes>5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engmann berater logo oben</vt:lpstr>
      <vt:lpstr>Folie 1</vt:lpstr>
      <vt:lpstr>AGENDA</vt:lpstr>
      <vt:lpstr>Unternehmen</vt:lpstr>
      <vt:lpstr>Unsere Leistungen </vt:lpstr>
      <vt:lpstr>Material u. Rohstoffe</vt:lpstr>
      <vt:lpstr>Gewindebeschichtung mit Loctite Dri-Seal 5061</vt:lpstr>
      <vt:lpstr>Unsere Kunden </vt:lpstr>
      <vt:lpstr>Kontaktdaten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Office Laptop</dc:creator>
  <cp:lastModifiedBy>Admin</cp:lastModifiedBy>
  <cp:revision>77</cp:revision>
  <dcterms:modified xsi:type="dcterms:W3CDTF">2026-06-01T11:51:49Z</dcterms:modified>
</cp:coreProperties>
</file>